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0" r:id="rId2"/>
    <p:sldId id="300" r:id="rId3"/>
    <p:sldId id="303" r:id="rId4"/>
    <p:sldId id="257" r:id="rId5"/>
    <p:sldId id="258" r:id="rId6"/>
    <p:sldId id="291" r:id="rId7"/>
    <p:sldId id="293" r:id="rId8"/>
    <p:sldId id="292" r:id="rId9"/>
    <p:sldId id="294" r:id="rId10"/>
    <p:sldId id="288" r:id="rId11"/>
    <p:sldId id="295" r:id="rId12"/>
    <p:sldId id="297" r:id="rId13"/>
    <p:sldId id="289" r:id="rId14"/>
    <p:sldId id="301" r:id="rId15"/>
    <p:sldId id="299" r:id="rId16"/>
    <p:sldId id="29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752" userDrawn="1">
          <p15:clr>
            <a:srgbClr val="A4A3A4"/>
          </p15:clr>
        </p15:guide>
        <p15:guide id="6" orient="horz" pos="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4D39"/>
    <a:srgbClr val="CB7D40"/>
    <a:srgbClr val="6F8683"/>
    <a:srgbClr val="7D755D"/>
    <a:srgbClr val="E6B875"/>
    <a:srgbClr val="A29266"/>
    <a:srgbClr val="A5A5A5"/>
    <a:srgbClr val="CABB8F"/>
    <a:srgbClr val="D7DBDC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780" autoAdjust="0"/>
  </p:normalViewPr>
  <p:slideViewPr>
    <p:cSldViewPr snapToGrid="0">
      <p:cViewPr varScale="1">
        <p:scale>
          <a:sx n="63" d="100"/>
          <a:sy n="63" d="100"/>
        </p:scale>
        <p:origin x="1454" y="67"/>
      </p:cViewPr>
      <p:guideLst>
        <p:guide orient="horz" pos="4156"/>
        <p:guide pos="438"/>
        <p:guide pos="3840"/>
        <p:guide pos="7242"/>
        <p:guide orient="horz" pos="1752"/>
        <p:guide orient="horz" pos="3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5AE6C-3589-43D2-81A5-B2D6D19E4EDB}" type="datetimeFigureOut">
              <a:rPr lang="zh-CN" altLang="en-US" smtClean="0"/>
              <a:t>2015/12/22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8D4EB-87A9-4877-8671-1B6FE3776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3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9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最重要的一点</a:t>
            </a:r>
            <a:r>
              <a:rPr lang="en-US" altLang="zh-CN" dirty="0" smtClean="0"/>
              <a:t>,</a:t>
            </a:r>
            <a:r>
              <a:rPr lang="zh-CN" altLang="en-US" dirty="0" smtClean="0"/>
              <a:t>删除是低频操作，不需要频繁触发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太容易导致误操作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事实上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我还问了周围大概十几个同学</a:t>
            </a:r>
            <a:r>
              <a:rPr lang="en-US" altLang="zh-CN" dirty="0" smtClean="0"/>
              <a:t>,</a:t>
            </a:r>
            <a:r>
              <a:rPr lang="zh-CN" altLang="en-US" dirty="0" smtClean="0"/>
              <a:t>喜欢划动删除的是少数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一大理由便是误操作</a:t>
            </a:r>
            <a:r>
              <a:rPr lang="en-US" altLang="zh-CN" dirty="0" smtClean="0"/>
              <a:t>;</a:t>
            </a:r>
            <a:r>
              <a:rPr lang="zh-CN" altLang="en-US" dirty="0" smtClean="0"/>
              <a:t>其次是滑动删除在删除单个数据项的时候并不比点击方便</a:t>
            </a:r>
            <a:r>
              <a:rPr lang="en-US" altLang="zh-CN" dirty="0" smtClean="0"/>
              <a:t>,</a:t>
            </a:r>
            <a:r>
              <a:rPr lang="zh-CN" altLang="en-US" dirty="0" smtClean="0"/>
              <a:t>删除多项的时候又不如多选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r>
              <a:rPr lang="en-US" altLang="zh-CN" dirty="0" smtClean="0"/>
              <a:t>google</a:t>
            </a:r>
            <a:r>
              <a:rPr lang="zh-CN" altLang="en-US" dirty="0" smtClean="0"/>
              <a:t>是不推荐在</a:t>
            </a:r>
            <a:r>
              <a:rPr lang="en-US" altLang="zh-CN" dirty="0" err="1" smtClean="0"/>
              <a:t>scrollview</a:t>
            </a:r>
            <a:r>
              <a:rPr lang="zh-CN" altLang="en-US" dirty="0" smtClean="0"/>
              <a:t>上叠加</a:t>
            </a:r>
            <a:r>
              <a:rPr lang="en-US" altLang="zh-CN" dirty="0" err="1" smtClean="0"/>
              <a:t>scrollview</a:t>
            </a:r>
            <a:r>
              <a:rPr lang="zh-CN" altLang="en-US" dirty="0" smtClean="0"/>
              <a:t>的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如果滑动是删除那叠加交互太多，无法区分切换</a:t>
            </a:r>
            <a:r>
              <a:rPr lang="en-US" altLang="zh-CN" dirty="0" smtClean="0"/>
              <a:t>pager</a:t>
            </a:r>
            <a:r>
              <a:rPr lang="zh-CN" altLang="en-US" dirty="0" smtClean="0"/>
              <a:t>还是滑动删除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没有发现微信删除是滑动的</a:t>
            </a:r>
            <a:r>
              <a:rPr lang="en-US" altLang="zh-CN" dirty="0" smtClean="0"/>
              <a:t>(</a:t>
            </a:r>
            <a:r>
              <a:rPr lang="zh-CN" altLang="en-US" dirty="0" smtClean="0"/>
              <a:t>这功能也是我一直想要的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很反感聊天记录一直堆在一起</a:t>
            </a:r>
            <a:r>
              <a:rPr lang="en-US" altLang="zh-CN" dirty="0" smtClean="0"/>
              <a:t>),</a:t>
            </a:r>
            <a:r>
              <a:rPr lang="zh-CN" altLang="en-US" dirty="0" smtClean="0"/>
              <a:t>微信的右划也是切换到联系人页面</a:t>
            </a:r>
            <a:r>
              <a:rPr lang="en-US" altLang="zh-CN" dirty="0" smtClean="0"/>
              <a:t>.</a:t>
            </a:r>
            <a:r>
              <a:rPr lang="zh-CN" altLang="en-US" dirty="0" smtClean="0"/>
              <a:t>同样的切换</a:t>
            </a:r>
            <a:r>
              <a:rPr lang="en-US" altLang="zh-CN" dirty="0" smtClean="0"/>
              <a:t>pager</a:t>
            </a:r>
            <a:r>
              <a:rPr lang="zh-CN" altLang="en-US" dirty="0" smtClean="0"/>
              <a:t>界面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微信和</a:t>
            </a:r>
            <a:r>
              <a:rPr lang="en-US" altLang="zh-CN" dirty="0" err="1" smtClean="0"/>
              <a:t>qq</a:t>
            </a:r>
            <a:r>
              <a:rPr lang="zh-CN" altLang="en-US" dirty="0" smtClean="0"/>
              <a:t>是早于</a:t>
            </a:r>
            <a:r>
              <a:rPr lang="en-US" altLang="zh-CN" dirty="0" smtClean="0"/>
              <a:t>material design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app,</a:t>
            </a:r>
            <a:r>
              <a:rPr lang="zh-CN" altLang="en-US" dirty="0" smtClean="0"/>
              <a:t>如果采取了新的操作设计还要颠覆用户习惯</a:t>
            </a:r>
            <a:r>
              <a:rPr lang="en-US" altLang="zh-CN" dirty="0" smtClean="0"/>
              <a:t>,</a:t>
            </a:r>
            <a:r>
              <a:rPr lang="zh-CN" altLang="en-US" dirty="0" smtClean="0"/>
              <a:t>得不偿失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569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MD</a:t>
            </a:r>
            <a:r>
              <a:rPr lang="zh-CN" altLang="en-US" dirty="0" smtClean="0"/>
              <a:t>的设计本身操作都偏向于靠左放置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返回按钮</a:t>
            </a:r>
            <a:r>
              <a:rPr lang="en-US" altLang="zh-CN" dirty="0" smtClean="0"/>
              <a:t>,</a:t>
            </a:r>
            <a:r>
              <a:rPr lang="zh-CN" altLang="en-US" dirty="0" smtClean="0"/>
              <a:t>主页按钮</a:t>
            </a:r>
            <a:r>
              <a:rPr lang="en-US" altLang="zh-CN" dirty="0" smtClean="0"/>
              <a:t>,navigation drawer</a:t>
            </a:r>
            <a:r>
              <a:rPr lang="zh-CN" altLang="en-US" dirty="0" smtClean="0"/>
              <a:t>都在左侧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重要的决定性操作</a:t>
            </a:r>
            <a:r>
              <a:rPr lang="en-US" altLang="zh-CN" dirty="0" smtClean="0"/>
              <a:t>,</a:t>
            </a:r>
            <a:r>
              <a:rPr lang="zh-CN" altLang="en-US" dirty="0" smtClean="0"/>
              <a:t>修改</a:t>
            </a:r>
            <a:r>
              <a:rPr lang="en-US" altLang="zh-CN" dirty="0" smtClean="0"/>
              <a:t>,</a:t>
            </a:r>
            <a:r>
              <a:rPr lang="zh-CN" altLang="en-US" dirty="0" smtClean="0"/>
              <a:t>完成等我认为属于低频率操作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不需要特别修改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所以按照</a:t>
            </a:r>
            <a:r>
              <a:rPr lang="en-US" altLang="zh-CN" dirty="0" smtClean="0"/>
              <a:t>MD</a:t>
            </a:r>
            <a:r>
              <a:rPr lang="zh-CN" altLang="en-US" dirty="0" smtClean="0"/>
              <a:t>的布局规范没有做额外的修改</a:t>
            </a:r>
            <a:r>
              <a:rPr lang="en-US" altLang="zh-CN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754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837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源码</a:t>
            </a:r>
            <a:r>
              <a:rPr lang="en-US" altLang="zh-CN" dirty="0" err="1" smtClean="0"/>
              <a:t>github</a:t>
            </a:r>
            <a:r>
              <a:rPr lang="en-US" altLang="zh-CN" dirty="0" smtClean="0"/>
              <a:t>.</a:t>
            </a:r>
            <a:r>
              <a:rPr lang="zh-CN" altLang="en-US" dirty="0" smtClean="0"/>
              <a:t>写的很丑</a:t>
            </a:r>
            <a:r>
              <a:rPr lang="en-US" altLang="zh-CN" dirty="0" smtClean="0"/>
              <a:t>….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364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134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基本理念</a:t>
            </a:r>
            <a:endParaRPr lang="en-US" altLang="zh-CN" dirty="0" smtClean="0"/>
          </a:p>
          <a:p>
            <a:r>
              <a:rPr lang="zh-CN" altLang="en-US" dirty="0" smtClean="0"/>
              <a:t>基本内容都在开题的时候已经介绍过了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所以这次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主要是回答几个之前的问题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不考虑市场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只考虑程序本身的问题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App</a:t>
            </a:r>
            <a:r>
              <a:rPr lang="zh-CN" altLang="en-US" dirty="0" smtClean="0"/>
              <a:t>写出来是为了自己用的并不考虑商业利益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所以不会从并不会从一个产品经理的角度看问题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09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MD</a:t>
            </a:r>
            <a:r>
              <a:rPr lang="zh-CN" altLang="en-US" dirty="0" smtClean="0"/>
              <a:t>给我最为直观的感受是能增大屏幕可用范围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1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232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微信在</a:t>
            </a:r>
            <a:r>
              <a:rPr lang="en-US" altLang="zh-CN" dirty="0" smtClean="0"/>
              <a:t>UI</a:t>
            </a:r>
            <a:r>
              <a:rPr lang="zh-CN" altLang="en-US" dirty="0" smtClean="0"/>
              <a:t>上应该是吸取了</a:t>
            </a:r>
            <a:r>
              <a:rPr lang="en-US" altLang="zh-CN" dirty="0" smtClean="0"/>
              <a:t>QQ</a:t>
            </a:r>
            <a:r>
              <a:rPr lang="zh-CN" altLang="en-US" dirty="0" smtClean="0"/>
              <a:t>的教训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微信有一个细节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上是滑动是切换</a:t>
            </a:r>
            <a:r>
              <a:rPr lang="en-US" altLang="zh-CN" dirty="0" smtClean="0"/>
              <a:t>pager,</a:t>
            </a:r>
            <a:r>
              <a:rPr lang="zh-CN" altLang="en-US" dirty="0" smtClean="0"/>
              <a:t>在</a:t>
            </a:r>
            <a:r>
              <a:rPr lang="en-US" altLang="zh-CN" dirty="0" smtClean="0"/>
              <a:t>iOS</a:t>
            </a:r>
            <a:r>
              <a:rPr lang="zh-CN" altLang="en-US" dirty="0" smtClean="0"/>
              <a:t>上是滑动删除</a:t>
            </a:r>
            <a:r>
              <a:rPr lang="en-US" altLang="zh-CN" dirty="0" smtClean="0"/>
              <a:t>.</a:t>
            </a:r>
            <a:r>
              <a:rPr lang="zh-CN" altLang="en-US" dirty="0" smtClean="0"/>
              <a:t>所以说微信也是在尝试着向标准靠拢</a:t>
            </a:r>
            <a:r>
              <a:rPr lang="en-US" altLang="zh-CN" dirty="0" smtClean="0"/>
              <a:t>.</a:t>
            </a:r>
            <a:r>
              <a:rPr lang="zh-CN" altLang="en-US" dirty="0" smtClean="0"/>
              <a:t>但无奈体量太大</a:t>
            </a:r>
            <a:r>
              <a:rPr lang="en-US" altLang="zh-CN" dirty="0" smtClean="0"/>
              <a:t>,</a:t>
            </a:r>
            <a:r>
              <a:rPr lang="zh-CN" altLang="en-US" dirty="0" smtClean="0"/>
              <a:t>牵一发动全身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公认的鹅厂的微信和</a:t>
            </a:r>
            <a:r>
              <a:rPr lang="en-US" altLang="zh-CN" dirty="0" smtClean="0"/>
              <a:t>QQ</a:t>
            </a:r>
            <a:r>
              <a:rPr lang="zh-CN" altLang="en-US" dirty="0" smtClean="0"/>
              <a:t>是不遵循</a:t>
            </a:r>
            <a:r>
              <a:rPr lang="en-US" altLang="zh-CN" dirty="0" smtClean="0"/>
              <a:t>material </a:t>
            </a:r>
            <a:r>
              <a:rPr lang="en-US" altLang="zh-CN" dirty="0" err="1" smtClean="0"/>
              <a:t>desgin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app.</a:t>
            </a:r>
          </a:p>
          <a:p>
            <a:r>
              <a:rPr lang="zh-CN" altLang="en-US" dirty="0" smtClean="0"/>
              <a:t>他们采取那样的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操作我个人认为是出于统一</a:t>
            </a:r>
            <a:r>
              <a:rPr lang="en-US" altLang="zh-CN" dirty="0" smtClean="0"/>
              <a:t>iOS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操作的目的</a:t>
            </a:r>
            <a:r>
              <a:rPr lang="en-US" altLang="zh-CN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031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音乐类</a:t>
            </a:r>
            <a:r>
              <a:rPr lang="en-US" altLang="zh-CN" dirty="0" smtClean="0"/>
              <a:t>APP</a:t>
            </a:r>
            <a:r>
              <a:rPr lang="zh-CN" altLang="en-US" dirty="0" smtClean="0"/>
              <a:t>要在底下留出播放控制台</a:t>
            </a:r>
            <a:r>
              <a:rPr lang="en-US" altLang="zh-CN" dirty="0" smtClean="0"/>
              <a:t>,</a:t>
            </a:r>
            <a:r>
              <a:rPr lang="zh-CN" altLang="en-US" dirty="0" smtClean="0"/>
              <a:t>没有办法会占用一部分空间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164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不知道有没有用</a:t>
            </a:r>
            <a:r>
              <a:rPr lang="en-US" altLang="zh-CN" dirty="0" smtClean="0"/>
              <a:t>apple</a:t>
            </a:r>
            <a:r>
              <a:rPr lang="zh-CN" altLang="en-US" dirty="0" smtClean="0"/>
              <a:t>的同学发现我的界面和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上的界面不一样</a:t>
            </a:r>
            <a:r>
              <a:rPr lang="en-US" altLang="zh-CN" dirty="0" smtClean="0"/>
              <a:t>?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网易这两款应用我都和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上的对比过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在不同的平台都采用了不同的规范设计</a:t>
            </a:r>
            <a:r>
              <a:rPr lang="en-US" altLang="zh-CN" dirty="0" smtClean="0"/>
              <a:t>,</a:t>
            </a:r>
            <a:r>
              <a:rPr lang="zh-CN" altLang="en-US" dirty="0" smtClean="0"/>
              <a:t>有兴趣的同学可以找两个平台的对比一下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所以说</a:t>
            </a:r>
            <a:r>
              <a:rPr lang="en-US" altLang="zh-CN" dirty="0" smtClean="0"/>
              <a:t>,</a:t>
            </a:r>
            <a:r>
              <a:rPr lang="zh-CN" altLang="en-US" dirty="0" smtClean="0"/>
              <a:t>选取合适的平台规范才是最好的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45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navigation drawer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/>
              <a:t>较多级菜单的方式更为直观</a:t>
            </a:r>
            <a:r>
              <a:rPr lang="en-US" altLang="zh-CN" dirty="0" smtClean="0"/>
              <a:t>,</a:t>
            </a:r>
            <a:r>
              <a:rPr lang="zh-CN" altLang="en-US" dirty="0" smtClean="0"/>
              <a:t>逻辑清楚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68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能力有限</a:t>
            </a:r>
            <a:r>
              <a:rPr lang="en-US" altLang="zh-CN" dirty="0" smtClean="0"/>
              <a:t>,</a:t>
            </a:r>
            <a:r>
              <a:rPr lang="zh-CN" altLang="en-US" dirty="0" smtClean="0"/>
              <a:t>而且</a:t>
            </a:r>
            <a:r>
              <a:rPr lang="en-US" altLang="zh-CN" dirty="0" smtClean="0"/>
              <a:t>android4.4</a:t>
            </a:r>
            <a:r>
              <a:rPr lang="zh-CN" altLang="en-US" dirty="0" smtClean="0"/>
              <a:t>上实现大部分</a:t>
            </a:r>
            <a:r>
              <a:rPr lang="en-US" altLang="zh-CN" dirty="0" smtClean="0"/>
              <a:t>material design</a:t>
            </a:r>
            <a:r>
              <a:rPr lang="zh-CN" altLang="en-US" dirty="0" smtClean="0"/>
              <a:t>很困难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所以就做到了这个很简陋的程度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从上一次开题写完到现在用了两个月的时间</a:t>
            </a:r>
            <a:r>
              <a:rPr lang="en-US" altLang="zh-CN" dirty="0" smtClean="0"/>
              <a:t>,</a:t>
            </a:r>
            <a:r>
              <a:rPr lang="zh-CN" altLang="en-US" dirty="0" smtClean="0"/>
              <a:t>满足了最开始构思时的需求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简单直观的界面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尽量少的操作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D4EB-87A9-4877-8671-1B6FE37768E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83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16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4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22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83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4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46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9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8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1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FDFD"/>
            </a:gs>
            <a:gs pos="100000">
              <a:schemeClr val="bg1">
                <a:lumMod val="95000"/>
              </a:schemeClr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085FD-9353-4447-AAD8-430C140DCD65}" type="datetimeFigureOut">
              <a:rPr lang="zh-CN" altLang="en-US" smtClean="0"/>
              <a:pPr/>
              <a:t>2015/12/22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FC908-8B1D-4711-8EB1-141F4F0378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4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57943" y="2268438"/>
            <a:ext cx="36663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Light Schedule</a:t>
            </a:r>
            <a:endParaRPr lang="zh-CN" altLang="en-US" sz="60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1834" y="1431637"/>
            <a:ext cx="4714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伪</a:t>
            </a:r>
            <a:r>
              <a:rPr lang="en-US" altLang="zh-CN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Material Design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1834" y="2514661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轻量课程表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870016" y="5750790"/>
            <a:ext cx="1897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13061097 </a:t>
            </a:r>
            <a:r>
              <a:rPr lang="zh-CN" altLang="en-US" sz="2000" dirty="0" smtClean="0">
                <a:solidFill>
                  <a:schemeClr val="bg1"/>
                </a:solidFill>
              </a:rPr>
              <a:t>李想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13061121 </a:t>
            </a:r>
            <a:r>
              <a:rPr lang="zh-CN" altLang="en-US" sz="2000" dirty="0" smtClean="0">
                <a:solidFill>
                  <a:schemeClr val="bg1"/>
                </a:solidFill>
              </a:rPr>
              <a:t>李璞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1834" y="3597685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82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10800000">
            <a:off x="11266026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658204" y="1999887"/>
            <a:ext cx="2945154" cy="2945154"/>
            <a:chOff x="4658204" y="1999887"/>
            <a:chExt cx="2945154" cy="2945154"/>
          </a:xfrm>
        </p:grpSpPr>
        <p:sp>
          <p:nvSpPr>
            <p:cNvPr id="13" name="菱形 12"/>
            <p:cNvSpPr/>
            <p:nvPr/>
          </p:nvSpPr>
          <p:spPr>
            <a:xfrm>
              <a:off x="4658204" y="1999887"/>
              <a:ext cx="2945154" cy="2945154"/>
            </a:xfrm>
            <a:prstGeom prst="diamond">
              <a:avLst/>
            </a:prstGeom>
            <a:solidFill>
              <a:srgbClr val="CB7D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53071" y="2438795"/>
              <a:ext cx="6928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chemeClr val="bg1"/>
                  </a:solidFill>
                  <a:latin typeface="Monaco" panose="020B0509030404040204" pitchFamily="49" charset="0"/>
                </a:rPr>
                <a:t>2</a:t>
              </a:r>
              <a:endParaRPr lang="zh-CN" altLang="en-US" sz="6600" dirty="0">
                <a:solidFill>
                  <a:schemeClr val="bg1"/>
                </a:solidFill>
                <a:latin typeface="Monaco" panose="020B0509030404040204" pitchFamily="49" charset="0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5211667" y="3472464"/>
              <a:ext cx="18382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5345950" y="365475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App Demo</a:t>
              </a:r>
              <a:r>
                <a:rPr lang="zh-CN" altLang="en-US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展示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0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droid展示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94330" y="3745156"/>
            <a:ext cx="5024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为什么不采用滑动删除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rot="10800000">
            <a:off x="11266026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53071" y="2438795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latin typeface="Monaco" panose="020B0509030404040204" pitchFamily="49" charset="0"/>
              </a:rPr>
              <a:t>3</a:t>
            </a:r>
            <a:endParaRPr lang="zh-CN" altLang="en-US" sz="6600" dirty="0">
              <a:latin typeface="Monaco" panose="020B0509030404040204" pitchFamily="49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1667" y="3472464"/>
            <a:ext cx="1838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0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84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10800000">
            <a:off x="11266026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658204" y="1999887"/>
            <a:ext cx="2945154" cy="2945154"/>
            <a:chOff x="4658204" y="1999887"/>
            <a:chExt cx="2945154" cy="2945154"/>
          </a:xfrm>
        </p:grpSpPr>
        <p:sp>
          <p:nvSpPr>
            <p:cNvPr id="13" name="菱形 12"/>
            <p:cNvSpPr/>
            <p:nvPr/>
          </p:nvSpPr>
          <p:spPr>
            <a:xfrm>
              <a:off x="4658204" y="1999887"/>
              <a:ext cx="2945154" cy="2945154"/>
            </a:xfrm>
            <a:prstGeom prst="diamond">
              <a:avLst/>
            </a:prstGeom>
            <a:solidFill>
              <a:srgbClr val="CB7D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53071" y="2438795"/>
              <a:ext cx="6928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chemeClr val="bg1"/>
                  </a:solidFill>
                  <a:latin typeface="Monaco" panose="020B0509030404040204" pitchFamily="49" charset="0"/>
                </a:rPr>
                <a:t>4</a:t>
              </a:r>
              <a:endParaRPr lang="zh-CN" altLang="en-US" sz="6600" dirty="0">
                <a:solidFill>
                  <a:schemeClr val="bg1"/>
                </a:solidFill>
                <a:latin typeface="Monaco" panose="020B0509030404040204" pitchFamily="49" charset="0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5211667" y="3472464"/>
              <a:ext cx="18382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5576782" y="365475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左手问题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0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3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10800000">
            <a:off x="11266026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658204" y="1999887"/>
            <a:ext cx="2945154" cy="2945154"/>
            <a:chOff x="4658204" y="1999887"/>
            <a:chExt cx="2945154" cy="2945154"/>
          </a:xfrm>
        </p:grpSpPr>
        <p:sp>
          <p:nvSpPr>
            <p:cNvPr id="13" name="菱形 12"/>
            <p:cNvSpPr/>
            <p:nvPr/>
          </p:nvSpPr>
          <p:spPr>
            <a:xfrm>
              <a:off x="4658204" y="1999887"/>
              <a:ext cx="2945154" cy="2945154"/>
            </a:xfrm>
            <a:prstGeom prst="diamond">
              <a:avLst/>
            </a:prstGeom>
            <a:solidFill>
              <a:srgbClr val="CB7D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53071" y="2438795"/>
              <a:ext cx="6928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chemeClr val="bg1"/>
                  </a:solidFill>
                  <a:latin typeface="Monaco" panose="020B0509030404040204" pitchFamily="49" charset="0"/>
                </a:rPr>
                <a:t>5</a:t>
              </a:r>
              <a:endParaRPr lang="zh-CN" altLang="en-US" sz="6600" dirty="0">
                <a:solidFill>
                  <a:schemeClr val="bg1"/>
                </a:solidFill>
                <a:latin typeface="Monaco" panose="020B0509030404040204" pitchFamily="49" charset="0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5211667" y="3472464"/>
              <a:ext cx="18382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5807614" y="36547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分工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0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0873" y="2496016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李想</a:t>
            </a:r>
            <a:endParaRPr lang="en-US" altLang="zh-CN" sz="2400" dirty="0" smtClean="0">
              <a:latin typeface="YaHei Consolas Hybrid" panose="020B0503020204020204" pitchFamily="34" charset="-122"/>
              <a:ea typeface="YaHei Consolas Hybrid" panose="020B0503020204020204" pitchFamily="34" charset="-122"/>
            </a:endParaRPr>
          </a:p>
          <a:p>
            <a:endParaRPr lang="en-US" altLang="zh-CN" sz="2400" dirty="0" smtClean="0">
              <a:latin typeface="YaHei Consolas Hybrid" panose="020B0503020204020204" pitchFamily="34" charset="-122"/>
              <a:ea typeface="YaHei Consolas Hybrid" panose="020B0503020204020204" pitchFamily="34" charset="-122"/>
            </a:endParaRPr>
          </a:p>
          <a:p>
            <a:r>
              <a:rPr lang="zh-CN" altLang="en-US" sz="2400" dirty="0" smtClean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主页面</a:t>
            </a:r>
            <a:endParaRPr lang="en-US" altLang="zh-CN" sz="2400" dirty="0" smtClean="0">
              <a:latin typeface="YaHei Consolas Hybrid" panose="020B0503020204020204" pitchFamily="34" charset="-122"/>
              <a:ea typeface="YaHei Consolas Hybrid" panose="020B0503020204020204" pitchFamily="34" charset="-122"/>
            </a:endParaRPr>
          </a:p>
          <a:p>
            <a:r>
              <a:rPr lang="zh-CN" altLang="en-US" sz="2400" dirty="0" smtClean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数据库及相关接口实现</a:t>
            </a:r>
            <a:endParaRPr lang="en-US" altLang="zh-CN" sz="2400" dirty="0" smtClean="0">
              <a:latin typeface="YaHei Consolas Hybrid" panose="020B0503020204020204" pitchFamily="34" charset="-122"/>
              <a:ea typeface="YaHei Consolas Hybrid" panose="020B0503020204020204" pitchFamily="34" charset="-122"/>
            </a:endParaRPr>
          </a:p>
          <a:p>
            <a:r>
              <a:rPr lang="zh-CN" altLang="en-US" sz="2400" dirty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二维码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03476" y="2438795"/>
            <a:ext cx="26468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李</a:t>
            </a:r>
            <a:r>
              <a:rPr lang="zh-CN" altLang="en-US" sz="2400" dirty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璞</a:t>
            </a:r>
            <a:endParaRPr lang="en-US" altLang="zh-CN" sz="2400" dirty="0" smtClean="0">
              <a:latin typeface="YaHei Consolas Hybrid" panose="020B0503020204020204" pitchFamily="34" charset="-122"/>
              <a:ea typeface="YaHei Consolas Hybrid" panose="020B0503020204020204" pitchFamily="34" charset="-122"/>
            </a:endParaRPr>
          </a:p>
          <a:p>
            <a:endParaRPr lang="en-US" altLang="zh-CN" sz="2400" dirty="0" smtClean="0">
              <a:latin typeface="YaHei Consolas Hybrid" panose="020B0503020204020204" pitchFamily="34" charset="-122"/>
              <a:ea typeface="YaHei Consolas Hybrid" panose="020B0503020204020204" pitchFamily="34" charset="-122"/>
            </a:endParaRPr>
          </a:p>
          <a:p>
            <a:r>
              <a:rPr lang="zh-CN" altLang="en-US" sz="2400" dirty="0" smtClean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添加修改课程页面</a:t>
            </a:r>
            <a:endParaRPr lang="en-US" altLang="zh-CN" sz="2400" dirty="0" smtClean="0">
              <a:latin typeface="YaHei Consolas Hybrid" panose="020B0503020204020204" pitchFamily="34" charset="-122"/>
              <a:ea typeface="YaHei Consolas Hybrid" panose="020B0503020204020204" pitchFamily="34" charset="-122"/>
            </a:endParaRPr>
          </a:p>
          <a:p>
            <a:r>
              <a:rPr lang="zh-CN" altLang="en-US" sz="2400" dirty="0" smtClean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提示汉化</a:t>
            </a:r>
            <a:endParaRPr lang="en-US" altLang="zh-CN" sz="2400" dirty="0" smtClean="0">
              <a:latin typeface="YaHei Consolas Hybrid" panose="020B0503020204020204" pitchFamily="34" charset="-122"/>
              <a:ea typeface="YaHei Consolas Hybrid" panose="020B0503020204020204" pitchFamily="34" charset="-122"/>
            </a:endParaRPr>
          </a:p>
          <a:p>
            <a:r>
              <a:rPr lang="en-US" altLang="zh-CN" sz="2400" dirty="0" smtClean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ICON</a:t>
            </a:r>
            <a:r>
              <a:rPr lang="zh-CN" altLang="en-US" sz="2400" dirty="0" smtClean="0"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设计</a:t>
            </a:r>
            <a:endParaRPr lang="zh-CN" altLang="en-US" sz="2400" dirty="0">
              <a:latin typeface="YaHei Consolas Hybrid" panose="020B0503020204020204" pitchFamily="34" charset="-122"/>
              <a:ea typeface="YaHei Consolas Hybrid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7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48571" y="2882980"/>
            <a:ext cx="8506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leafli7/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LightSchedule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-Project-Android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6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0428" y="1581157"/>
            <a:ext cx="51251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Segoe Script" panose="020B0504020000000003" pitchFamily="34" charset="0"/>
                <a:ea typeface="微软雅黑 Light" panose="020B0502040204020203" pitchFamily="34" charset="-122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Segoe Script" panose="020B05040200000000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10242" y="3566453"/>
            <a:ext cx="788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Segoe Script" panose="020B0504020000000003" pitchFamily="34" charset="0"/>
                <a:ea typeface="微软雅黑 Light" panose="020B0502040204020203" pitchFamily="34" charset="-122"/>
              </a:rPr>
              <a:t>Wish you happy life</a:t>
            </a:r>
            <a:endParaRPr lang="zh-CN" altLang="en-US" sz="5400" dirty="0">
              <a:solidFill>
                <a:schemeClr val="bg1"/>
              </a:solidFill>
              <a:latin typeface="Segoe Script" panose="020B0504020000000003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31" y="0"/>
            <a:ext cx="3857625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标题 1"/>
          <p:cNvSpPr txBox="1">
            <a:spLocks/>
          </p:cNvSpPr>
          <p:nvPr/>
        </p:nvSpPr>
        <p:spPr>
          <a:xfrm>
            <a:off x="1767846" y="2036617"/>
            <a:ext cx="2379085" cy="92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长按</a:t>
            </a:r>
            <a:r>
              <a:rPr lang="en-US" altLang="zh-CN" sz="25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zh-CN" altLang="en-US" sz="25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</a:t>
            </a:r>
            <a:r>
              <a:rPr lang="zh-CN" altLang="en-US" sz="25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</a:t>
            </a:r>
            <a:endParaRPr lang="en-US" altLang="zh-CN" sz="250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46931" y="2036617"/>
            <a:ext cx="706149" cy="9455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905250" y="2036617"/>
            <a:ext cx="3099306" cy="9455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8056726" y="1571962"/>
            <a:ext cx="4215463" cy="92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 </a:t>
            </a:r>
            <a:r>
              <a:rPr lang="en-US" altLang="zh-CN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zh-CN" altLang="en-US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进入查看细节界面</a:t>
            </a:r>
            <a:r>
              <a:rPr lang="en-US" altLang="zh-CN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可以进一步修改课程信息</a:t>
            </a:r>
            <a:endParaRPr lang="en-US" altLang="zh-CN" sz="250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8056725" y="2499691"/>
            <a:ext cx="4215463" cy="92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长按 </a:t>
            </a:r>
            <a:r>
              <a:rPr lang="en-US" altLang="zh-CN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zh-CN" altLang="en-US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确认删除</a:t>
            </a:r>
            <a:endParaRPr lang="en-US" altLang="zh-CN" sz="250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2920371" y="3598188"/>
            <a:ext cx="1226560" cy="92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前一天</a:t>
            </a:r>
            <a:endParaRPr lang="en-US" altLang="zh-CN" sz="250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8056725" y="3598189"/>
            <a:ext cx="2379085" cy="92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50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后一天</a:t>
            </a:r>
            <a:endParaRPr lang="en-US" altLang="zh-CN" sz="250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0138" y="37513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基础操作说明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79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菱形 12"/>
          <p:cNvSpPr/>
          <p:nvPr/>
        </p:nvSpPr>
        <p:spPr>
          <a:xfrm>
            <a:off x="4649828" y="1999887"/>
            <a:ext cx="2945154" cy="2945154"/>
          </a:xfrm>
          <a:prstGeom prst="diamond">
            <a:avLst/>
          </a:prstGeom>
          <a:solidFill>
            <a:srgbClr val="CB7D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>
          <a:xfrm rot="10800000">
            <a:off x="11266026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753071" y="2438795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Monaco" panose="020B0509030404040204" pitchFamily="49" charset="0"/>
              </a:rPr>
              <a:t>1</a:t>
            </a:r>
            <a:endParaRPr lang="zh-CN" altLang="en-US" sz="6600" dirty="0">
              <a:solidFill>
                <a:schemeClr val="bg1"/>
              </a:solidFill>
              <a:latin typeface="Monaco" panose="020B0509030404040204" pitchFamily="49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211667" y="3472464"/>
            <a:ext cx="18382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45950" y="365475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对比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为什么选择</a:t>
            </a:r>
            <a:r>
              <a:rPr lang="en-US" altLang="zh-CN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MD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2539539"/>
            <a:ext cx="925974" cy="1851948"/>
          </a:xfrm>
          <a:custGeom>
            <a:avLst/>
            <a:gdLst>
              <a:gd name="connsiteX0" fmla="*/ 0 w 925974"/>
              <a:gd name="connsiteY0" fmla="*/ 0 h 1851948"/>
              <a:gd name="connsiteX1" fmla="*/ 925974 w 925974"/>
              <a:gd name="connsiteY1" fmla="*/ 925974 h 1851948"/>
              <a:gd name="connsiteX2" fmla="*/ 0 w 925974"/>
              <a:gd name="connsiteY2" fmla="*/ 1851948 h 18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1851948">
                <a:moveTo>
                  <a:pt x="0" y="0"/>
                </a:moveTo>
                <a:lnTo>
                  <a:pt x="925974" y="925974"/>
                </a:lnTo>
                <a:lnTo>
                  <a:pt x="0" y="1851948"/>
                </a:lnTo>
                <a:close/>
              </a:path>
            </a:pathLst>
          </a:custGeom>
          <a:solidFill>
            <a:srgbClr val="6F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14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670138" y="375131"/>
            <a:ext cx="4915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/QQ/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网易云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6" y="836796"/>
            <a:ext cx="3383664" cy="60154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28" y="841970"/>
            <a:ext cx="3384017" cy="6016030"/>
          </a:xfrm>
          <a:prstGeom prst="rect">
            <a:avLst/>
          </a:prstGeom>
        </p:spPr>
      </p:pic>
      <p:cxnSp>
        <p:nvCxnSpPr>
          <p:cNvPr id="73" name="直接连接符 72"/>
          <p:cNvCxnSpPr/>
          <p:nvPr/>
        </p:nvCxnSpPr>
        <p:spPr>
          <a:xfrm>
            <a:off x="2056803" y="836795"/>
            <a:ext cx="0" cy="60154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1987531" y="2346036"/>
            <a:ext cx="0" cy="391621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2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670138" y="375131"/>
            <a:ext cx="487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/QQ/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6" y="836796"/>
            <a:ext cx="3383664" cy="601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28" y="841970"/>
            <a:ext cx="3384016" cy="60160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056803" y="836795"/>
            <a:ext cx="0" cy="60154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987531" y="1496291"/>
            <a:ext cx="0" cy="484909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50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670138" y="375131"/>
            <a:ext cx="487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/QQ/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6" y="836796"/>
            <a:ext cx="3383663" cy="601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28" y="841971"/>
            <a:ext cx="3384016" cy="6016028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056803" y="836795"/>
            <a:ext cx="0" cy="60154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987531" y="1911927"/>
            <a:ext cx="0" cy="448887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585528" y="836795"/>
            <a:ext cx="0" cy="60154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516256" y="1911927"/>
            <a:ext cx="0" cy="448887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670138" y="375131"/>
            <a:ext cx="487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/QQ/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8" y="836796"/>
            <a:ext cx="3383663" cy="601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841972"/>
            <a:ext cx="3384016" cy="60160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85" y="836796"/>
            <a:ext cx="3386927" cy="602120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39523" y="855270"/>
            <a:ext cx="0" cy="60154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70251" y="1560946"/>
            <a:ext cx="0" cy="53097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38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670138" y="375131"/>
            <a:ext cx="766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/QQ/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UI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-navigation drawer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6" y="836797"/>
            <a:ext cx="3383663" cy="601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28" y="841971"/>
            <a:ext cx="3384015" cy="60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746</Words>
  <Application>Microsoft Office PowerPoint</Application>
  <PresentationFormat>宽屏</PresentationFormat>
  <Paragraphs>88</Paragraphs>
  <Slides>16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YaHei Consolas Hybrid</vt:lpstr>
      <vt:lpstr>等线</vt:lpstr>
      <vt:lpstr>黑体</vt:lpstr>
      <vt:lpstr>宋体</vt:lpstr>
      <vt:lpstr>微软雅黑</vt:lpstr>
      <vt:lpstr>微软雅黑 Light</vt:lpstr>
      <vt:lpstr>Arial</vt:lpstr>
      <vt:lpstr>Calibri</vt:lpstr>
      <vt:lpstr>Calibri Light</vt:lpstr>
      <vt:lpstr>Gabriola</vt:lpstr>
      <vt:lpstr>Monaco</vt:lpstr>
      <vt:lpstr>Segoe Script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江杰</dc:creator>
  <cp:lastModifiedBy>xiang li</cp:lastModifiedBy>
  <cp:revision>150</cp:revision>
  <dcterms:created xsi:type="dcterms:W3CDTF">2015-07-09T13:49:26Z</dcterms:created>
  <dcterms:modified xsi:type="dcterms:W3CDTF">2015-12-22T09:19:09Z</dcterms:modified>
</cp:coreProperties>
</file>